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80" r:id="rId1"/>
  </p:sldMasterIdLst>
  <p:notesMasterIdLst>
    <p:notesMasterId r:id="rId54"/>
  </p:notesMasterIdLst>
  <p:handoutMasterIdLst>
    <p:handoutMasterId r:id="rId55"/>
  </p:handoutMasterIdLst>
  <p:sldIdLst>
    <p:sldId id="256" r:id="rId2"/>
    <p:sldId id="265" r:id="rId3"/>
    <p:sldId id="314" r:id="rId4"/>
    <p:sldId id="315" r:id="rId5"/>
    <p:sldId id="266" r:id="rId6"/>
    <p:sldId id="267" r:id="rId7"/>
    <p:sldId id="275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296" r:id="rId19"/>
    <p:sldId id="293" r:id="rId20"/>
    <p:sldId id="294" r:id="rId21"/>
    <p:sldId id="317" r:id="rId22"/>
    <p:sldId id="331" r:id="rId23"/>
    <p:sldId id="318" r:id="rId24"/>
    <p:sldId id="319" r:id="rId25"/>
    <p:sldId id="332" r:id="rId26"/>
    <p:sldId id="333" r:id="rId27"/>
    <p:sldId id="334" r:id="rId28"/>
    <p:sldId id="335" r:id="rId29"/>
    <p:sldId id="361" r:id="rId30"/>
    <p:sldId id="367" r:id="rId31"/>
    <p:sldId id="368" r:id="rId32"/>
    <p:sldId id="357" r:id="rId33"/>
    <p:sldId id="369" r:id="rId34"/>
    <p:sldId id="359" r:id="rId35"/>
    <p:sldId id="360" r:id="rId36"/>
    <p:sldId id="309" r:id="rId37"/>
    <p:sldId id="370" r:id="rId38"/>
    <p:sldId id="371" r:id="rId39"/>
    <p:sldId id="304" r:id="rId40"/>
    <p:sldId id="337" r:id="rId41"/>
    <p:sldId id="338" r:id="rId42"/>
    <p:sldId id="339" r:id="rId43"/>
    <p:sldId id="297" r:id="rId44"/>
    <p:sldId id="270" r:id="rId45"/>
    <p:sldId id="324" r:id="rId46"/>
    <p:sldId id="298" r:id="rId47"/>
    <p:sldId id="305" r:id="rId48"/>
    <p:sldId id="321" r:id="rId49"/>
    <p:sldId id="322" r:id="rId50"/>
    <p:sldId id="323" r:id="rId51"/>
    <p:sldId id="272" r:id="rId52"/>
    <p:sldId id="330" r:id="rId5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861" autoAdjust="0"/>
    <p:restoredTop sz="94713" autoAdjust="0"/>
  </p:normalViewPr>
  <p:slideViewPr>
    <p:cSldViewPr>
      <p:cViewPr>
        <p:scale>
          <a:sx n="100" d="100"/>
          <a:sy n="100" d="100"/>
        </p:scale>
        <p:origin x="-186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hr-HR" smtClean="0"/>
              <a:t>OŠ Petar Preradović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1D249-F5D0-44D2-8317-7BD90F259113}" type="datetimeFigureOut">
              <a:rPr lang="hr-HR" smtClean="0"/>
              <a:pPr/>
              <a:t>16.1.2015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40A31-9DFF-4034-9D2E-6214CD319BF9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hr-HR" smtClean="0"/>
              <a:t>OŠ Petar Preradović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5FA8A-C549-432B-8B24-CE1BB84A0CB7}" type="datetimeFigureOut">
              <a:rPr lang="hr-HR" smtClean="0"/>
              <a:pPr/>
              <a:t>16.1.2015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4DD13-C1C3-4468-86A1-4187E5CD191A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hr-HR" smtClean="0"/>
              <a:t>OŠ Petar Preradović</a:t>
            </a:r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s odsječenim zaobljenim jednim kut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 trokut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10" name="Prostoručno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rostoručno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učno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DE5921B-8086-49DB-9871-28E4F3B65879}" type="datetime1">
              <a:rPr lang="hr-HR" smtClean="0"/>
              <a:pPr/>
              <a:t>16.1.2015</a:t>
            </a:fld>
            <a:endParaRPr lang="hr-HR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6BA921-C5BD-4180-AE0D-FAD475D538E9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Prostoručno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Prostoručno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620688"/>
            <a:ext cx="7494984" cy="3587824"/>
          </a:xfrm>
        </p:spPr>
        <p:txBody>
          <a:bodyPr>
            <a:normAutofit/>
          </a:bodyPr>
          <a:lstStyle/>
          <a:p>
            <a:r>
              <a:rPr lang="hr-HR" dirty="0" smtClean="0"/>
              <a:t>Program javnih potreba u predškolskom odgoju i školstvu Grada Zadra u 2015. godini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869160"/>
            <a:ext cx="7854696" cy="153657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hr-HR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Upravni odjel </a:t>
            </a:r>
            <a:r>
              <a:rPr lang="hr-HR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za odgoj i </a:t>
            </a:r>
            <a:r>
              <a:rPr lang="hr-HR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školstvo </a:t>
            </a:r>
            <a:r>
              <a:rPr lang="hr-HR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Grada Zadra</a:t>
            </a:r>
          </a:p>
          <a:p>
            <a:endParaRPr lang="hr-HR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hr-HR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hr-HR" sz="1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Zadar, 20. prosinca 2014. g.</a:t>
            </a:r>
            <a:endParaRPr lang="hr-HR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PO DUGA</a:t>
            </a:r>
            <a:endParaRPr lang="hr-HR" dirty="0"/>
          </a:p>
        </p:txBody>
      </p:sp>
      <p:pic>
        <p:nvPicPr>
          <p:cNvPr id="3074" name="Picture 2" descr="C:\Users\jnekic\Desktop\SUNCE SLIKE\Duga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7929618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PO TRATINČICA</a:t>
            </a:r>
            <a:endParaRPr lang="hr-HR" dirty="0"/>
          </a:p>
        </p:txBody>
      </p:sp>
      <p:pic>
        <p:nvPicPr>
          <p:cNvPr id="4098" name="Picture 2" descr="C:\Users\jnekic\Desktop\SUNCE SLIKE\Tratinčica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509" y="633382"/>
            <a:ext cx="7454981" cy="5591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PO TRATINČICA</a:t>
            </a:r>
            <a:endParaRPr lang="hr-HR" dirty="0"/>
          </a:p>
        </p:txBody>
      </p:sp>
      <p:pic>
        <p:nvPicPr>
          <p:cNvPr id="5122" name="Picture 2" descr="C:\Users\jnekic\Desktop\SUNCE SLIKE\Tratinčica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37750"/>
            <a:ext cx="8001056" cy="5582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PO TRATINČICA</a:t>
            </a:r>
            <a:endParaRPr lang="hr-HR" dirty="0"/>
          </a:p>
        </p:txBody>
      </p:sp>
      <p:pic>
        <p:nvPicPr>
          <p:cNvPr id="6146" name="Picture 2" descr="C:\Users\jnekic\Desktop\SUNCE SLIKE\Tratinčica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695284"/>
            <a:ext cx="8001056" cy="5591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PO VIŠNJIK</a:t>
            </a:r>
            <a:endParaRPr lang="hr-HR" dirty="0"/>
          </a:p>
        </p:txBody>
      </p:sp>
      <p:pic>
        <p:nvPicPr>
          <p:cNvPr id="7170" name="Picture 2" descr="C:\Users\jnekic\Desktop\RADOST SLIKE\DSC00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4" y="714356"/>
            <a:ext cx="7715272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PO PČELICA</a:t>
            </a:r>
            <a:endParaRPr lang="hr-HR" dirty="0"/>
          </a:p>
        </p:txBody>
      </p:sp>
      <p:pic>
        <p:nvPicPr>
          <p:cNvPr id="8194" name="Picture 2" descr="C:\Users\jnekic\Desktop\RADOST SLIKE\DSC00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429684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PO GRIGOR VITEZ</a:t>
            </a:r>
            <a:endParaRPr lang="hr-HR" dirty="0"/>
          </a:p>
        </p:txBody>
      </p:sp>
      <p:pic>
        <p:nvPicPr>
          <p:cNvPr id="9218" name="Picture 2" descr="C:\Users\jnekic\Desktop\RADOST SLIKE\DSC00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429684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PO GRIGOR VITEZ</a:t>
            </a:r>
            <a:endParaRPr lang="hr-HR" dirty="0"/>
          </a:p>
        </p:txBody>
      </p:sp>
      <p:pic>
        <p:nvPicPr>
          <p:cNvPr id="10242" name="Picture 2" descr="C:\Users\jnekic\Desktop\RADOST SLIKE\DSC00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8358246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Stipendiranje učenika i studenata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Planiran je iznos 2.205.000,00 kn</a:t>
            </a:r>
          </a:p>
          <a:p>
            <a:pPr lvl="2"/>
            <a:r>
              <a:rPr lang="hr-HR" dirty="0" smtClean="0"/>
              <a:t>2.105.000,00 kn Grad Zadar</a:t>
            </a:r>
          </a:p>
          <a:p>
            <a:pPr lvl="2"/>
            <a:r>
              <a:rPr lang="hr-HR" dirty="0" smtClean="0"/>
              <a:t>100.000,00 kn OTP banka</a:t>
            </a:r>
          </a:p>
          <a:p>
            <a:r>
              <a:rPr lang="hr-HR" dirty="0" smtClean="0"/>
              <a:t>Stipendiramo 100 novih učenika i studenata</a:t>
            </a:r>
          </a:p>
          <a:p>
            <a:pPr lvl="2"/>
            <a:r>
              <a:rPr lang="hr-HR" dirty="0" smtClean="0"/>
              <a:t>15 učenika srednjih škola</a:t>
            </a:r>
          </a:p>
          <a:p>
            <a:pPr lvl="2"/>
            <a:r>
              <a:rPr lang="hr-HR" dirty="0" smtClean="0"/>
              <a:t>85 studenata</a:t>
            </a:r>
          </a:p>
          <a:p>
            <a:pPr lvl="3"/>
            <a:r>
              <a:rPr lang="hr-HR" dirty="0" smtClean="0"/>
              <a:t>40 stipendija studentima prve godine – od toga 15 deficitarnih</a:t>
            </a:r>
          </a:p>
          <a:p>
            <a:pPr lvl="3"/>
            <a:r>
              <a:rPr lang="hr-HR" dirty="0" smtClean="0"/>
              <a:t>45 stipendija studentima viših godina – od toga 15 deficitarnih</a:t>
            </a:r>
          </a:p>
          <a:p>
            <a:r>
              <a:rPr lang="hr-HR" dirty="0" smtClean="0"/>
              <a:t>Stipendiramo 15 studenata slabijeg imovnog stanja u suradnji s OTP bankom</a:t>
            </a:r>
          </a:p>
          <a:p>
            <a:pPr lvl="2">
              <a:buNone/>
            </a:pPr>
            <a:endParaRPr lang="hr-HR" dirty="0" smtClean="0"/>
          </a:p>
          <a:p>
            <a:pPr lvl="2"/>
            <a:endParaRPr lang="hr-HR" dirty="0" smtClean="0"/>
          </a:p>
          <a:p>
            <a:pPr lvl="2"/>
            <a:endParaRPr lang="hr-HR" dirty="0" smtClean="0"/>
          </a:p>
          <a:p>
            <a:pPr>
              <a:buNone/>
            </a:pP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dirty="0" smtClean="0"/>
              <a:t>Lista deficitarnih zvanja u školskoj/akademskoj 2014./2015. godini: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000240"/>
            <a:ext cx="7467600" cy="4337680"/>
          </a:xfrm>
        </p:spPr>
        <p:txBody>
          <a:bodyPr>
            <a:normAutofit/>
          </a:bodyPr>
          <a:lstStyle/>
          <a:p>
            <a:pPr lvl="1"/>
            <a:r>
              <a:rPr lang="hr-HR" dirty="0" smtClean="0"/>
              <a:t>doktor medicine</a:t>
            </a:r>
          </a:p>
          <a:p>
            <a:pPr lvl="1"/>
            <a:r>
              <a:rPr lang="hr-HR" dirty="0" smtClean="0"/>
              <a:t>magistar informatike</a:t>
            </a:r>
          </a:p>
          <a:p>
            <a:pPr lvl="1"/>
            <a:r>
              <a:rPr lang="hr-HR" dirty="0" smtClean="0"/>
              <a:t>magistar biologije</a:t>
            </a:r>
          </a:p>
          <a:p>
            <a:pPr lvl="1"/>
            <a:r>
              <a:rPr lang="hr-HR" dirty="0" smtClean="0"/>
              <a:t>studij matematike</a:t>
            </a:r>
          </a:p>
          <a:p>
            <a:pPr lvl="1"/>
            <a:r>
              <a:rPr lang="hr-HR" dirty="0" smtClean="0"/>
              <a:t>studij fizike</a:t>
            </a:r>
          </a:p>
          <a:p>
            <a:pPr lvl="1"/>
            <a:r>
              <a:rPr lang="hr-HR" dirty="0" smtClean="0"/>
              <a:t>studij kemije</a:t>
            </a:r>
          </a:p>
          <a:p>
            <a:pPr lvl="1"/>
            <a:r>
              <a:rPr lang="hr-HR" dirty="0" smtClean="0"/>
              <a:t>studij elektrotehnike i računarstva</a:t>
            </a:r>
          </a:p>
          <a:p>
            <a:pPr lvl="1"/>
            <a:r>
              <a:rPr lang="hr-HR" dirty="0" smtClean="0"/>
              <a:t>studij farmacije</a:t>
            </a:r>
          </a:p>
          <a:p>
            <a:pPr lvl="1"/>
            <a:r>
              <a:rPr lang="hr-HR" dirty="0" smtClean="0"/>
              <a:t>edukacijsko-rehabilitacijski studij</a:t>
            </a:r>
          </a:p>
          <a:p>
            <a:pPr lvl="1"/>
            <a:endParaRPr lang="hr-HR" dirty="0" smtClean="0"/>
          </a:p>
          <a:p>
            <a:pPr>
              <a:buNone/>
            </a:pP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476672"/>
            <a:ext cx="7467600" cy="180932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Predškolski odgoj i obrazovanje na području Grada Zadra u 2015. godini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67544" y="2332037"/>
            <a:ext cx="8319298" cy="3977283"/>
          </a:xfrm>
        </p:spPr>
        <p:txBody>
          <a:bodyPr>
            <a:normAutofit/>
          </a:bodyPr>
          <a:lstStyle/>
          <a:p>
            <a:r>
              <a:rPr lang="hr-HR" sz="2400" dirty="0" smtClean="0"/>
              <a:t>planirano je 35.122.400,00 kn </a:t>
            </a:r>
          </a:p>
          <a:p>
            <a:pPr lvl="2"/>
            <a:r>
              <a:rPr lang="hr-HR" sz="1900" dirty="0" smtClean="0"/>
              <a:t>DV Radost			12.754.200,00</a:t>
            </a:r>
          </a:p>
          <a:p>
            <a:pPr lvl="2"/>
            <a:r>
              <a:rPr lang="hr-HR" sz="1900" dirty="0" smtClean="0"/>
              <a:t>DV Sunce			10.418.200,00</a:t>
            </a:r>
          </a:p>
          <a:p>
            <a:pPr lvl="2"/>
            <a:r>
              <a:rPr lang="hr-HR" sz="1900" dirty="0" smtClean="0"/>
              <a:t>Vrtići drugih osnivača		11.950.000,00</a:t>
            </a:r>
          </a:p>
          <a:p>
            <a:pPr lvl="2">
              <a:buNone/>
            </a:pPr>
            <a:endParaRPr lang="hr-HR" sz="1900" dirty="0" smtClean="0"/>
          </a:p>
          <a:p>
            <a:pPr lvl="2">
              <a:buFontTx/>
              <a:buChar char="-"/>
            </a:pPr>
            <a:r>
              <a:rPr lang="hr-HR" sz="1900" dirty="0" smtClean="0"/>
              <a:t>financiranje vrtića Grada Zadra kao i dosadašnjih godina</a:t>
            </a:r>
          </a:p>
          <a:p>
            <a:pPr lvl="2">
              <a:buFontTx/>
              <a:buChar char="-"/>
            </a:pPr>
            <a:r>
              <a:rPr lang="hr-HR" sz="1900" dirty="0" smtClean="0"/>
              <a:t>poštivanje kolektivnog ugovora </a:t>
            </a:r>
          </a:p>
          <a:p>
            <a:pPr lvl="2">
              <a:buFontTx/>
              <a:buChar char="-"/>
            </a:pPr>
            <a:r>
              <a:rPr lang="hr-HR" sz="1900" dirty="0" smtClean="0"/>
              <a:t>program sufinanciranja vrtića drugih osnivača se nastavlja</a:t>
            </a:r>
          </a:p>
          <a:p>
            <a:pPr>
              <a:buSzPct val="70000"/>
              <a:buFont typeface="Wingdings" pitchFamily="2" charset="2"/>
              <a:buChar char="l"/>
            </a:pPr>
            <a:r>
              <a:rPr lang="hr-HR" sz="2200" dirty="0" smtClean="0"/>
              <a:t>vrtići okupljaju 2857 djece u 141 odgojno-obrazovnoj skupini</a:t>
            </a:r>
          </a:p>
          <a:p>
            <a:pPr>
              <a:buSzPct val="70000"/>
              <a:buFont typeface="Wingdings" pitchFamily="2" charset="2"/>
              <a:buChar char="l"/>
            </a:pPr>
            <a:r>
              <a:rPr lang="hr-HR" sz="2200" dirty="0" smtClean="0"/>
              <a:t>obuhvat gotovo 80%</a:t>
            </a:r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Školstvo na području Grada Zadra: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Grad Zadar brine se za 10 osnovnih škola </a:t>
            </a:r>
          </a:p>
          <a:p>
            <a:pPr lvl="2"/>
            <a:r>
              <a:rPr lang="hr-HR" dirty="0" smtClean="0"/>
              <a:t>16 područnih škola/odjela</a:t>
            </a:r>
          </a:p>
          <a:p>
            <a:pPr lvl="2"/>
            <a:r>
              <a:rPr lang="hr-HR" dirty="0" smtClean="0"/>
              <a:t>6765 učenika</a:t>
            </a:r>
          </a:p>
          <a:p>
            <a:pPr lvl="2"/>
            <a:r>
              <a:rPr lang="hr-HR" dirty="0" smtClean="0"/>
              <a:t>337 razrednih odjela</a:t>
            </a:r>
          </a:p>
          <a:p>
            <a:pPr lvl="2">
              <a:buNone/>
            </a:pPr>
            <a:endParaRPr lang="hr-HR" dirty="0" smtClean="0"/>
          </a:p>
          <a:p>
            <a:r>
              <a:rPr lang="hr-HR" dirty="0" smtClean="0"/>
              <a:t>Izdvajamo 18.790.500,00 kn</a:t>
            </a:r>
          </a:p>
          <a:p>
            <a:pPr lvl="2"/>
            <a:r>
              <a:rPr lang="hr-HR" dirty="0" smtClean="0"/>
              <a:t>Osnovno školstvo – standard – 11.055.000,00 kn</a:t>
            </a:r>
          </a:p>
          <a:p>
            <a:pPr lvl="2"/>
            <a:r>
              <a:rPr lang="hr-HR" dirty="0" smtClean="0"/>
              <a:t>Osnovno školstvo – iznad standarda – 1.985.300,00 kn</a:t>
            </a:r>
          </a:p>
          <a:p>
            <a:pPr lvl="2"/>
            <a:r>
              <a:rPr lang="hr-HR" dirty="0" err="1" smtClean="0"/>
              <a:t>Izvanstandardni</a:t>
            </a:r>
            <a:r>
              <a:rPr lang="hr-HR" dirty="0" smtClean="0"/>
              <a:t> programi – 5.670.200,00 kn</a:t>
            </a:r>
          </a:p>
          <a:p>
            <a:pPr lvl="2"/>
            <a:r>
              <a:rPr lang="hr-HR" dirty="0" smtClean="0"/>
              <a:t>Pučko otvoreno učilište – 80.000,00 kn</a:t>
            </a:r>
          </a:p>
          <a:p>
            <a:pPr>
              <a:buNone/>
            </a:pP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dirty="0" smtClean="0"/>
              <a:t>Ciljevi definirani Programom javnih potreba u školstvu u 2015. godini: 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472518" cy="4389120"/>
          </a:xfrm>
        </p:spPr>
        <p:txBody>
          <a:bodyPr>
            <a:normAutofit/>
          </a:bodyPr>
          <a:lstStyle/>
          <a:p>
            <a:r>
              <a:rPr lang="hr-HR" dirty="0" smtClean="0"/>
              <a:t>financiranje decentraliziranih funkcija sukladno Zakonu</a:t>
            </a:r>
          </a:p>
          <a:p>
            <a:r>
              <a:rPr lang="hr-HR" dirty="0" smtClean="0"/>
              <a:t>poboljšanje minimalnog financijskog standarda</a:t>
            </a:r>
          </a:p>
          <a:p>
            <a:r>
              <a:rPr lang="hr-HR" dirty="0" smtClean="0"/>
              <a:t>realizacija </a:t>
            </a:r>
            <a:r>
              <a:rPr lang="hr-HR" dirty="0" err="1" smtClean="0"/>
              <a:t>izvanstandardnih</a:t>
            </a:r>
            <a:r>
              <a:rPr lang="hr-HR" dirty="0" smtClean="0"/>
              <a:t> programa</a:t>
            </a:r>
          </a:p>
          <a:p>
            <a:r>
              <a:rPr lang="hr-HR" dirty="0" smtClean="0"/>
              <a:t>potpora Pučkom otvorenom učilištu</a:t>
            </a:r>
          </a:p>
          <a:p>
            <a:endParaRPr lang="hr-HR" dirty="0" smtClean="0"/>
          </a:p>
          <a:p>
            <a:r>
              <a:rPr lang="hr-HR" dirty="0" smtClean="0"/>
              <a:t>decentralizirane funkcije osnovnog školstva</a:t>
            </a:r>
          </a:p>
          <a:p>
            <a:pPr lvl="2"/>
            <a:r>
              <a:rPr lang="hr-HR" dirty="0" smtClean="0"/>
              <a:t>Materijalni i financijski rashodi</a:t>
            </a:r>
          </a:p>
          <a:p>
            <a:pPr lvl="2"/>
            <a:r>
              <a:rPr lang="hr-HR" dirty="0" smtClean="0"/>
              <a:t>Tekuće i investicijsko ulaganje</a:t>
            </a:r>
          </a:p>
          <a:p>
            <a:pPr lvl="2"/>
            <a:r>
              <a:rPr lang="hr-HR" dirty="0" smtClean="0"/>
              <a:t>Dodatna ulaganja i nabavka školske opre</a:t>
            </a:r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hr-HR" sz="3600" dirty="0" smtClean="0"/>
              <a:t>Ciljevi definirani Programom javnih potreba u školstvu u 2015. godini: 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034" y="1357298"/>
            <a:ext cx="8329642" cy="4857784"/>
          </a:xfrm>
        </p:spPr>
        <p:txBody>
          <a:bodyPr>
            <a:normAutofit fontScale="85000" lnSpcReduction="10000"/>
          </a:bodyPr>
          <a:lstStyle/>
          <a:p>
            <a:pPr lvl="2">
              <a:buNone/>
            </a:pPr>
            <a:endParaRPr lang="hr-HR" dirty="0" smtClean="0"/>
          </a:p>
          <a:p>
            <a:pPr lvl="1">
              <a:buSzPct val="70000"/>
              <a:buFont typeface="Wingdings" pitchFamily="2" charset="2"/>
              <a:buChar char="l"/>
            </a:pPr>
            <a:r>
              <a:rPr lang="hr-HR" dirty="0" smtClean="0"/>
              <a:t>Osigurati iste ili slične uvjete u svim školama</a:t>
            </a:r>
          </a:p>
          <a:p>
            <a:pPr lvl="1">
              <a:buSzPct val="70000"/>
              <a:buFont typeface="Wingdings" pitchFamily="2" charset="2"/>
              <a:buChar char="l"/>
            </a:pPr>
            <a:r>
              <a:rPr lang="hr-HR" dirty="0" smtClean="0"/>
              <a:t>2014. godina</a:t>
            </a:r>
          </a:p>
          <a:p>
            <a:pPr lvl="2">
              <a:buFont typeface="Wingdings" pitchFamily="2" charset="2"/>
              <a:buChar char="l"/>
            </a:pPr>
            <a:r>
              <a:rPr lang="hr-HR" dirty="0" smtClean="0"/>
              <a:t>Nabava opreme - 415.400,00 kn</a:t>
            </a:r>
          </a:p>
          <a:p>
            <a:pPr lvl="2">
              <a:buFont typeface="Wingdings" pitchFamily="2" charset="2"/>
              <a:buChar char="l"/>
            </a:pPr>
            <a:r>
              <a:rPr lang="hr-HR" dirty="0" smtClean="0"/>
              <a:t>Studije izvodljivosti i koristi za OŠ Novi </a:t>
            </a:r>
            <a:r>
              <a:rPr lang="hr-HR" dirty="0" err="1" smtClean="0"/>
              <a:t>Bokanjac</a:t>
            </a:r>
            <a:r>
              <a:rPr lang="hr-HR" dirty="0" smtClean="0"/>
              <a:t> i Crvene kuće - 157.600,00 kn</a:t>
            </a:r>
          </a:p>
          <a:p>
            <a:pPr lvl="2">
              <a:buFont typeface="Wingdings" pitchFamily="2" charset="2"/>
              <a:buChar char="l"/>
            </a:pPr>
            <a:r>
              <a:rPr lang="hr-HR" dirty="0" smtClean="0"/>
              <a:t>Rekonstrukcija rasvjete u OŠ Šimuna </a:t>
            </a:r>
            <a:r>
              <a:rPr lang="hr-HR" dirty="0" err="1" smtClean="0"/>
              <a:t>Kožičića</a:t>
            </a:r>
            <a:r>
              <a:rPr lang="hr-HR" dirty="0" smtClean="0"/>
              <a:t> </a:t>
            </a:r>
            <a:r>
              <a:rPr lang="hr-HR" dirty="0" err="1" smtClean="0"/>
              <a:t>Benje</a:t>
            </a:r>
            <a:r>
              <a:rPr lang="hr-HR" dirty="0" smtClean="0"/>
              <a:t> - 627.000,00 kn</a:t>
            </a:r>
          </a:p>
          <a:p>
            <a:pPr lvl="2">
              <a:buFont typeface="Wingdings" pitchFamily="2" charset="2"/>
              <a:buChar char="l"/>
            </a:pPr>
            <a:r>
              <a:rPr lang="hr-HR" dirty="0" smtClean="0"/>
              <a:t>Rekonstrukcija fasade i vanjske stolarije u OŠ Stanovi, Petra Preradovića, Šime </a:t>
            </a:r>
            <a:r>
              <a:rPr lang="hr-HR" dirty="0" err="1" smtClean="0"/>
              <a:t>Budinića</a:t>
            </a:r>
            <a:r>
              <a:rPr lang="hr-HR" dirty="0" smtClean="0"/>
              <a:t> i Bartula Kašića – 1.000.000,00 kn</a:t>
            </a:r>
          </a:p>
          <a:p>
            <a:pPr lvl="2">
              <a:buFont typeface="Wingdings" pitchFamily="2" charset="2"/>
              <a:buChar char="l"/>
            </a:pPr>
            <a:r>
              <a:rPr lang="hr-HR" dirty="0" smtClean="0"/>
              <a:t>Uključivanje škola u projekte energetske učinkovitosti</a:t>
            </a:r>
          </a:p>
          <a:p>
            <a:pPr lvl="2">
              <a:buNone/>
            </a:pPr>
            <a:endParaRPr lang="hr-HR" dirty="0" smtClean="0"/>
          </a:p>
          <a:p>
            <a:pPr lvl="1">
              <a:buSzPct val="70000"/>
              <a:buFont typeface="Wingdings" pitchFamily="2" charset="2"/>
              <a:buChar char="l"/>
            </a:pPr>
            <a:r>
              <a:rPr lang="hr-HR" dirty="0" smtClean="0"/>
              <a:t>2015. godina</a:t>
            </a:r>
          </a:p>
          <a:p>
            <a:pPr lvl="2">
              <a:buFont typeface="Wingdings" pitchFamily="2" charset="2"/>
              <a:buChar char="l"/>
            </a:pPr>
            <a:r>
              <a:rPr lang="hr-HR" dirty="0" smtClean="0"/>
              <a:t>Nabava opreme – 673.000,00 kn</a:t>
            </a:r>
          </a:p>
          <a:p>
            <a:pPr lvl="2">
              <a:buFont typeface="Wingdings" pitchFamily="2" charset="2"/>
              <a:buChar char="l"/>
            </a:pPr>
            <a:r>
              <a:rPr lang="hr-HR" dirty="0" smtClean="0"/>
              <a:t>Rekonstrukcija rasvjete u OŠ Šimuna </a:t>
            </a:r>
            <a:r>
              <a:rPr lang="hr-HR" dirty="0" err="1" smtClean="0"/>
              <a:t>Kožičića</a:t>
            </a:r>
            <a:r>
              <a:rPr lang="hr-HR" dirty="0" smtClean="0"/>
              <a:t> </a:t>
            </a:r>
            <a:r>
              <a:rPr lang="hr-HR" dirty="0" err="1" smtClean="0"/>
              <a:t>Benje</a:t>
            </a:r>
            <a:r>
              <a:rPr lang="hr-HR" dirty="0" smtClean="0"/>
              <a:t> - 610.000,00 kn</a:t>
            </a:r>
          </a:p>
          <a:p>
            <a:pPr lvl="2">
              <a:buFont typeface="Wingdings" pitchFamily="2" charset="2"/>
              <a:buChar char="l"/>
            </a:pPr>
            <a:r>
              <a:rPr lang="hr-HR" dirty="0" smtClean="0"/>
              <a:t>Rekonstrukcija i sanacija školskog prostora OŠ Stanovi – 1.100.000,00 kn</a:t>
            </a:r>
          </a:p>
          <a:p>
            <a:pPr lvl="2">
              <a:buFont typeface="Wingdings" pitchFamily="2" charset="2"/>
              <a:buChar char="l"/>
            </a:pPr>
            <a:r>
              <a:rPr lang="hr-HR" dirty="0" smtClean="0"/>
              <a:t>Uključivanje škola u projekte energetske učinkovitosti</a:t>
            </a:r>
          </a:p>
          <a:p>
            <a:pPr lvl="2">
              <a:buNone/>
            </a:pPr>
            <a:endParaRPr lang="hr-HR" dirty="0" smtClean="0"/>
          </a:p>
          <a:p>
            <a:pPr lvl="2">
              <a:buNone/>
            </a:pPr>
            <a:endParaRPr lang="hr-HR" dirty="0" smtClean="0"/>
          </a:p>
          <a:p>
            <a:pPr lvl="4">
              <a:buFont typeface="Wingdings" pitchFamily="2" charset="2"/>
              <a:buChar char="l"/>
            </a:pPr>
            <a:endParaRPr lang="hr-HR" dirty="0" smtClean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dirty="0" smtClean="0"/>
              <a:t>Ciljevi definirani Programom javnih potreba u školstvu u 2015. godini: 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935480"/>
            <a:ext cx="8501122" cy="4389120"/>
          </a:xfrm>
        </p:spPr>
        <p:txBody>
          <a:bodyPr>
            <a:normAutofit/>
          </a:bodyPr>
          <a:lstStyle/>
          <a:p>
            <a:r>
              <a:rPr lang="hr-HR" sz="2400" dirty="0" err="1" smtClean="0"/>
              <a:t>Izvanstandardni</a:t>
            </a:r>
            <a:r>
              <a:rPr lang="hr-HR" sz="2400" dirty="0" smtClean="0"/>
              <a:t> programi</a:t>
            </a:r>
          </a:p>
          <a:p>
            <a:pPr lvl="1"/>
            <a:r>
              <a:rPr lang="hr-HR" sz="2200" dirty="0" smtClean="0"/>
              <a:t>izvanškolske i izvannastavne aktivnosti - 350.000,00 kn</a:t>
            </a:r>
          </a:p>
          <a:p>
            <a:pPr lvl="1"/>
            <a:r>
              <a:rPr lang="hr-HR" sz="2200" dirty="0" smtClean="0"/>
              <a:t>produženi boravak - 1.350.300,00 kn</a:t>
            </a:r>
          </a:p>
          <a:p>
            <a:pPr lvl="1"/>
            <a:r>
              <a:rPr lang="hr-HR" sz="2200" dirty="0" smtClean="0"/>
              <a:t>osobni pomoćnici u nastavi - 2.284.900,00 kn</a:t>
            </a:r>
          </a:p>
          <a:p>
            <a:pPr lvl="1"/>
            <a:r>
              <a:rPr lang="hr-HR" sz="2200" dirty="0" smtClean="0"/>
              <a:t>učenje stranih jezika od 1. </a:t>
            </a:r>
            <a:r>
              <a:rPr lang="hr-HR" sz="2200" dirty="0" err="1" smtClean="0"/>
              <a:t>raz</a:t>
            </a:r>
            <a:r>
              <a:rPr lang="hr-HR" sz="2200" dirty="0" smtClean="0"/>
              <a:t>. i </a:t>
            </a:r>
            <a:r>
              <a:rPr lang="hr-HR" sz="2200" dirty="0" err="1" smtClean="0"/>
              <a:t>prog</a:t>
            </a:r>
            <a:r>
              <a:rPr lang="hr-HR" sz="2200" dirty="0" smtClean="0"/>
              <a:t>. </a:t>
            </a:r>
            <a:r>
              <a:rPr lang="hr-HR" sz="2200" dirty="0" err="1" smtClean="0"/>
              <a:t>predškole</a:t>
            </a:r>
            <a:r>
              <a:rPr lang="hr-HR" sz="2200" dirty="0" smtClean="0"/>
              <a:t> - 150.000,00 kn</a:t>
            </a:r>
          </a:p>
          <a:p>
            <a:pPr lvl="1"/>
            <a:r>
              <a:rPr lang="hr-HR" sz="2200" dirty="0" smtClean="0"/>
              <a:t>školski udžbenici - 1.000.000,00 kn</a:t>
            </a:r>
          </a:p>
          <a:p>
            <a:pPr lvl="1"/>
            <a:r>
              <a:rPr lang="hr-HR" sz="2200" dirty="0" smtClean="0"/>
              <a:t>Centar izvrsnosti za matematiku - 80.000,00 kn</a:t>
            </a:r>
          </a:p>
          <a:p>
            <a:pPr lvl="1"/>
            <a:r>
              <a:rPr lang="hr-HR" sz="2200" dirty="0" smtClean="0"/>
              <a:t>podrška stručnom timu vrtića drugih osnivača - 130.000,00 kn</a:t>
            </a:r>
          </a:p>
          <a:p>
            <a:pPr lvl="1"/>
            <a:r>
              <a:rPr lang="hr-HR" sz="2200" dirty="0" smtClean="0"/>
              <a:t>programi u OŠ Voštarnica - 245.000,00 kn</a:t>
            </a:r>
          </a:p>
          <a:p>
            <a:pPr lvl="1"/>
            <a:r>
              <a:rPr lang="hr-HR" sz="2200" dirty="0" smtClean="0"/>
              <a:t>Stručni ispiti i mentorstva – 80.000,00 kn</a:t>
            </a:r>
          </a:p>
          <a:p>
            <a:pPr>
              <a:buNone/>
            </a:pPr>
            <a:endParaRPr lang="hr-HR" dirty="0" smtClean="0"/>
          </a:p>
          <a:p>
            <a:endParaRPr lang="hr-HR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dirty="0" smtClean="0"/>
              <a:t>Ciljevi definirani Programom javnih potreba u školstvu u 2015. godini: 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Program produženog boravka</a:t>
            </a:r>
          </a:p>
          <a:p>
            <a:pPr lvl="1"/>
            <a:r>
              <a:rPr lang="hr-HR" dirty="0" smtClean="0"/>
              <a:t>Uveden školske 2005./2006. godine – 3 skupine</a:t>
            </a:r>
          </a:p>
          <a:p>
            <a:pPr lvl="2"/>
            <a:r>
              <a:rPr lang="hr-HR" dirty="0" smtClean="0"/>
              <a:t>OŠ Krune Krstića 2 skupine</a:t>
            </a:r>
          </a:p>
          <a:p>
            <a:pPr lvl="2"/>
            <a:r>
              <a:rPr lang="hr-HR" dirty="0" smtClean="0"/>
              <a:t>OŠ Petar Preradović 1 skupina</a:t>
            </a:r>
          </a:p>
          <a:p>
            <a:pPr lvl="1"/>
            <a:r>
              <a:rPr lang="hr-HR" dirty="0" smtClean="0"/>
              <a:t>Školska 2014./2015. godina – 11 skupina</a:t>
            </a:r>
          </a:p>
          <a:p>
            <a:pPr lvl="2"/>
            <a:r>
              <a:rPr lang="hr-HR" dirty="0" smtClean="0"/>
              <a:t>OŠ Krune Krstića - 3 skupine</a:t>
            </a:r>
          </a:p>
          <a:p>
            <a:pPr lvl="2"/>
            <a:r>
              <a:rPr lang="hr-HR" dirty="0" smtClean="0"/>
              <a:t>OŠ Petar Preradović - 2 skupina</a:t>
            </a:r>
          </a:p>
          <a:p>
            <a:pPr lvl="2"/>
            <a:r>
              <a:rPr lang="hr-HR" dirty="0" smtClean="0"/>
              <a:t>OŠ Stanovi - 2 skupine</a:t>
            </a:r>
          </a:p>
          <a:p>
            <a:pPr lvl="2"/>
            <a:r>
              <a:rPr lang="hr-HR" dirty="0" smtClean="0"/>
              <a:t>OŠ Zadarski otoci – 2 skupine</a:t>
            </a:r>
          </a:p>
          <a:p>
            <a:pPr lvl="2"/>
            <a:r>
              <a:rPr lang="hr-HR" dirty="0" smtClean="0"/>
              <a:t>OŠ Bartula Kašića – 1 skupina</a:t>
            </a:r>
          </a:p>
          <a:p>
            <a:pPr lvl="2"/>
            <a:r>
              <a:rPr lang="hr-HR" dirty="0" smtClean="0"/>
              <a:t>OŠ Šime </a:t>
            </a:r>
            <a:r>
              <a:rPr lang="hr-HR" dirty="0" err="1" smtClean="0"/>
              <a:t>Budinića</a:t>
            </a:r>
            <a:r>
              <a:rPr lang="hr-HR" dirty="0" smtClean="0"/>
              <a:t> – 1 skupina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Ciljevi definirani Programom javnih potreba u školstvu u 2015. godini: 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Program učenja stranih jezika od 1. razreda</a:t>
            </a:r>
          </a:p>
          <a:p>
            <a:pPr lvl="1"/>
            <a:r>
              <a:rPr lang="hr-HR" dirty="0" smtClean="0"/>
              <a:t>Program učenja njemačkog jezika od 1. razreda u OŠ Šime </a:t>
            </a:r>
            <a:r>
              <a:rPr lang="hr-HR" dirty="0" err="1" smtClean="0"/>
              <a:t>Budinića</a:t>
            </a:r>
            <a:endParaRPr lang="hr-HR" dirty="0" smtClean="0"/>
          </a:p>
          <a:p>
            <a:pPr lvl="2"/>
            <a:r>
              <a:rPr lang="hr-HR" dirty="0" smtClean="0"/>
              <a:t>program je započeo početkom školske 2011./2012. godine kao pilot-projekt. Ove školske godine u četiri razredna odjela 1. razreda nastavu pohađa 60 učenika, u četiri razredna odjela 2. razreda nastavu pohađa 76 učenika, a u pet razrednih odjela 3. razreda 65 učenika.</a:t>
            </a:r>
          </a:p>
          <a:p>
            <a:pPr lvl="1"/>
            <a:r>
              <a:rPr lang="hr-HR" dirty="0" smtClean="0"/>
              <a:t>Program učenja talijanskog jezika od 1. razreda u OŠ Stanovi</a:t>
            </a:r>
          </a:p>
          <a:p>
            <a:pPr lvl="2" algn="just"/>
            <a:r>
              <a:rPr lang="hr-HR" dirty="0" smtClean="0"/>
              <a:t>dobro iskustvo učenja njemačkog jezika prenosimo na OŠ Stanovi gdje će od drugog polugodišta ove školske godine započeti realizacija programa učenja talijanskog jezika od prvog razreda - program će se realizirati u dvije odgojno-obrazovne skupine za 46 učenika, dva sata tjedne nastave</a:t>
            </a:r>
          </a:p>
          <a:p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hr-HR" sz="3600" dirty="0" smtClean="0"/>
              <a:t>Ciljevi definirani Programom javnih potreba u školstvu u 2015. godini: 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Autofit/>
          </a:bodyPr>
          <a:lstStyle/>
          <a:p>
            <a:r>
              <a:rPr lang="hr-HR" sz="2200" dirty="0" smtClean="0"/>
              <a:t>Program sufinanciranja školskih udžbenika</a:t>
            </a:r>
          </a:p>
          <a:p>
            <a:pPr lvl="1"/>
            <a:r>
              <a:rPr lang="hr-HR" sz="1600" dirty="0" smtClean="0"/>
              <a:t>u Proračunu za 2014. godinu osigurano milijun kuna</a:t>
            </a:r>
          </a:p>
          <a:p>
            <a:pPr lvl="2"/>
            <a:r>
              <a:rPr lang="hr-HR" sz="1600" dirty="0" smtClean="0"/>
              <a:t>učenici osnovnih škola kojima je Grad Zadar osnivač</a:t>
            </a:r>
          </a:p>
          <a:p>
            <a:pPr lvl="2"/>
            <a:r>
              <a:rPr lang="hr-HR" sz="1600" dirty="0" smtClean="0"/>
              <a:t>prebivalište na području Grada Zadra</a:t>
            </a:r>
          </a:p>
          <a:p>
            <a:pPr lvl="2"/>
            <a:r>
              <a:rPr lang="hr-HR" sz="1600" dirty="0" smtClean="0"/>
              <a:t>pravo na dječji doplatak iz Zakona o doplatku za djecu</a:t>
            </a:r>
          </a:p>
          <a:p>
            <a:pPr lvl="2"/>
            <a:r>
              <a:rPr lang="hr-HR" sz="1600" dirty="0" smtClean="0"/>
              <a:t>ako ne ostvaruju pravo na besplatnu nabavu udžbenika po drugom osnovu. </a:t>
            </a:r>
          </a:p>
          <a:p>
            <a:pPr lvl="1"/>
            <a:r>
              <a:rPr lang="hr-HR" sz="1600" dirty="0" smtClean="0"/>
              <a:t>iznosi novčane pomoći za korisnike učenika od I. do IV. razreda:</a:t>
            </a:r>
          </a:p>
          <a:p>
            <a:pPr lvl="2"/>
            <a:r>
              <a:rPr lang="hr-HR" sz="1600" dirty="0" smtClean="0"/>
              <a:t>korisnici doplatka za djecu koji pripadaju prvoj cenzusnoj grupi 700,00 kn,</a:t>
            </a:r>
          </a:p>
          <a:p>
            <a:pPr lvl="2"/>
            <a:r>
              <a:rPr lang="hr-HR" sz="1600" dirty="0" smtClean="0"/>
              <a:t>korisnici doplatka za djecu koji pripadaju drugoj cenzusnoj grupi 350,00 kn,</a:t>
            </a:r>
          </a:p>
          <a:p>
            <a:pPr lvl="2"/>
            <a:r>
              <a:rPr lang="hr-HR" sz="1600" dirty="0" smtClean="0"/>
              <a:t>korisnici doplatka za djecu koji pripadaju trećoj cenzusnoj grupi 200,00 kn.</a:t>
            </a:r>
          </a:p>
          <a:p>
            <a:pPr lvl="1"/>
            <a:r>
              <a:rPr lang="hr-HR" sz="1600" dirty="0" smtClean="0"/>
              <a:t>iznosi novčane pomoći za korisnike učenika od V. do VIII. razreda:</a:t>
            </a:r>
          </a:p>
          <a:p>
            <a:pPr lvl="2"/>
            <a:r>
              <a:rPr lang="hr-HR" sz="1600" dirty="0" smtClean="0"/>
              <a:t>korisnici doplatka za djecu koji pripadaju prvoj cenzusnoj grupi 1.400,00 kn,</a:t>
            </a:r>
          </a:p>
          <a:p>
            <a:pPr lvl="2"/>
            <a:r>
              <a:rPr lang="hr-HR" sz="1600" dirty="0" smtClean="0"/>
              <a:t>korisnici doplatka za djecu koji pripadaju drugoj cenzusnoj grupi 700,00 kn,</a:t>
            </a:r>
          </a:p>
          <a:p>
            <a:pPr lvl="2"/>
            <a:r>
              <a:rPr lang="hr-HR" sz="1600" dirty="0" smtClean="0"/>
              <a:t>korisnici doplatka za djecu koji pripadaju trećoj cenzusnoj grupi 400,00 kn.</a:t>
            </a:r>
          </a:p>
          <a:p>
            <a:pPr>
              <a:buNone/>
            </a:pPr>
            <a:endParaRPr lang="hr-HR" sz="1600" dirty="0" smtClean="0"/>
          </a:p>
          <a:p>
            <a:endParaRPr lang="hr-HR" sz="1600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Ciljevi definirani Programom javnih potreba u školstvu u 2015. godini: 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hr-HR" sz="1400" dirty="0" smtClean="0"/>
              <a:t>zaprimljeno 1137 zahtjeva</a:t>
            </a:r>
          </a:p>
          <a:p>
            <a:pPr lvl="1"/>
            <a:r>
              <a:rPr lang="hr-HR" sz="1400" dirty="0" smtClean="0"/>
              <a:t>pozitivno je riješeno 1087 zahtjeva</a:t>
            </a:r>
          </a:p>
          <a:p>
            <a:pPr lvl="1"/>
            <a:r>
              <a:rPr lang="hr-HR" sz="1400" dirty="0" smtClean="0"/>
              <a:t>korisnicima doznačeno 934.000,00 kn</a:t>
            </a:r>
          </a:p>
          <a:p>
            <a:pPr lvl="1"/>
            <a:r>
              <a:rPr lang="hr-HR" sz="1400" dirty="0" smtClean="0"/>
              <a:t>4 žalbe</a:t>
            </a:r>
          </a:p>
          <a:p>
            <a:r>
              <a:rPr lang="hr-HR" sz="1400" dirty="0" smtClean="0"/>
              <a:t>Program sufinanciranja nabave školskih udžbenika nastavlja se</a:t>
            </a:r>
          </a:p>
          <a:p>
            <a:pPr lvl="1"/>
            <a:r>
              <a:rPr lang="hr-HR" sz="1400" dirty="0" smtClean="0"/>
              <a:t>uvjete, način i postupak isplate novčane pomoći propisat će Gradonačelnik</a:t>
            </a:r>
          </a:p>
          <a:p>
            <a:pPr>
              <a:buNone/>
            </a:pP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Ciljevi definirani Programom javnih potreba u školstvu u 2015. godini: 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 smtClean="0"/>
              <a:t>Osobni pomoćnici u nastavi</a:t>
            </a:r>
          </a:p>
          <a:p>
            <a:pPr lvl="1"/>
            <a:r>
              <a:rPr lang="hr-HR" dirty="0" smtClean="0"/>
              <a:t>obrazovanje i briga o djeci s teškoćama u razvoju posljednjih godina uključuje opsežniju integraciju i </a:t>
            </a:r>
            <a:r>
              <a:rPr lang="hr-HR" dirty="0" err="1" smtClean="0"/>
              <a:t>inkluziju</a:t>
            </a:r>
            <a:r>
              <a:rPr lang="hr-HR" dirty="0" smtClean="0"/>
              <a:t> u redovni sustav školovanja.</a:t>
            </a:r>
          </a:p>
          <a:p>
            <a:pPr lvl="1"/>
            <a:r>
              <a:rPr lang="hr-HR" dirty="0" smtClean="0"/>
              <a:t>program uvođenja osobnih pomoćnika u nastavi - započeo u travnju 2010. godine</a:t>
            </a:r>
          </a:p>
          <a:p>
            <a:pPr lvl="1"/>
            <a:r>
              <a:rPr lang="hr-HR" dirty="0" smtClean="0"/>
              <a:t>osnovano Povjerenstvo za uvođenje osobnih pomoćnika u nastavu</a:t>
            </a:r>
          </a:p>
          <a:p>
            <a:pPr lvl="1"/>
            <a:r>
              <a:rPr lang="hr-HR" dirty="0" smtClean="0"/>
              <a:t>ostvarena suradnja s udrugama i institucijama koje štite interese djece s posebnim potrebama</a:t>
            </a:r>
          </a:p>
          <a:p>
            <a:pPr lvl="2"/>
            <a:r>
              <a:rPr lang="hr-HR" dirty="0" smtClean="0"/>
              <a:t>Udruga roditelja djece s posebnim potrebama </a:t>
            </a:r>
            <a:r>
              <a:rPr lang="hr-HR" i="1" dirty="0" smtClean="0"/>
              <a:t>Nebo</a:t>
            </a:r>
          </a:p>
          <a:p>
            <a:pPr lvl="2"/>
            <a:r>
              <a:rPr lang="hr-HR" dirty="0" smtClean="0"/>
              <a:t>Udruga za </a:t>
            </a:r>
            <a:r>
              <a:rPr lang="hr-HR" dirty="0" err="1" smtClean="0"/>
              <a:t>Down</a:t>
            </a:r>
            <a:r>
              <a:rPr lang="hr-HR" dirty="0" smtClean="0"/>
              <a:t> sindrom</a:t>
            </a:r>
          </a:p>
          <a:p>
            <a:pPr lvl="2"/>
            <a:r>
              <a:rPr lang="hr-HR" dirty="0" smtClean="0"/>
              <a:t>Udruga osoba oštećena sluha Zadar</a:t>
            </a:r>
          </a:p>
          <a:p>
            <a:pPr lvl="2"/>
            <a:r>
              <a:rPr lang="hr-HR" dirty="0" smtClean="0"/>
              <a:t>mobilni stručni timovi pri institucijama Vinko Bek, Goljak, Suvag</a:t>
            </a:r>
          </a:p>
          <a:p>
            <a:r>
              <a:rPr lang="hr-HR" dirty="0" smtClean="0"/>
              <a:t>Program osobnih pomoćnika dobio je potrebnu suglasnost Ministarstva znanosti obrazovanja i športa</a:t>
            </a:r>
          </a:p>
          <a:p>
            <a:r>
              <a:rPr lang="hr-HR" dirty="0" smtClean="0"/>
              <a:t>u školskoj 2010./2011. godini angažirano 18 osobnih pomoćnika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3" name="TextBox 2"/>
          <p:cNvSpPr txBox="1"/>
          <p:nvPr/>
        </p:nvSpPr>
        <p:spPr>
          <a:xfrm>
            <a:off x="395536" y="11663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OŠ Šimuna Kožičića Benje</a:t>
            </a:r>
            <a:endParaRPr lang="hr-H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dirty="0" smtClean="0"/>
              <a:t>Ciljevi definirani Programom javnih potreba u predškolskom odgoju u 2015. godini: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Osigurati mjesto u predškolskoj ustanovi svakom djetetu pod istim uvjetima</a:t>
            </a:r>
          </a:p>
          <a:p>
            <a:r>
              <a:rPr lang="hr-HR" dirty="0" smtClean="0"/>
              <a:t>Obiteljima slabijeg imovinskog stanja dodijeliti potporu</a:t>
            </a:r>
          </a:p>
          <a:p>
            <a:r>
              <a:rPr lang="hr-HR" dirty="0" smtClean="0"/>
              <a:t>Organizirati izvođenje programa </a:t>
            </a:r>
            <a:r>
              <a:rPr lang="hr-HR" dirty="0" err="1" smtClean="0"/>
              <a:t>predškole</a:t>
            </a:r>
            <a:r>
              <a:rPr lang="hr-HR" dirty="0" smtClean="0"/>
              <a:t>, za djecu koja nisu integrirana u redovite programe, pri vrtiću ili osnovnoj školi (OŠ Zadarski otoci – PŠ Silba)</a:t>
            </a: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55576" y="188640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OŠ Šimuna Kožičića Benje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827584" y="332656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OŠ Šimuna Kožičića Benje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2686040" cy="357190"/>
          </a:xfrm>
        </p:spPr>
        <p:txBody>
          <a:bodyPr>
            <a:normAutofit/>
          </a:bodyPr>
          <a:lstStyle/>
          <a:p>
            <a:r>
              <a:rPr lang="hr-HR" sz="2000" dirty="0" smtClean="0"/>
              <a:t>OŠ Petra Preradovića</a:t>
            </a:r>
            <a:endParaRPr lang="hr-HR" sz="2000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pic>
        <p:nvPicPr>
          <p:cNvPr id="12290" name="Picture 2" descr="C:\Users\jnekic\Desktop\PRERADOVIĆ SLIKE\20141219_093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571481"/>
            <a:ext cx="7803444" cy="5753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2686040" cy="357190"/>
          </a:xfrm>
        </p:spPr>
        <p:txBody>
          <a:bodyPr>
            <a:normAutofit/>
          </a:bodyPr>
          <a:lstStyle/>
          <a:p>
            <a:r>
              <a:rPr lang="hr-HR" sz="2000" dirty="0" smtClean="0"/>
              <a:t>OŠ Petra Preradovića</a:t>
            </a:r>
            <a:endParaRPr lang="hr-HR" sz="2000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pic>
        <p:nvPicPr>
          <p:cNvPr id="13314" name="Picture 2" descr="C:\Users\jnekic\Desktop\PRERADOVIĆ SLIKE\20141219_093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642918"/>
            <a:ext cx="7803444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1400156" cy="428628"/>
          </a:xfrm>
        </p:spPr>
        <p:txBody>
          <a:bodyPr>
            <a:normAutofit/>
          </a:bodyPr>
          <a:lstStyle/>
          <a:p>
            <a:r>
              <a:rPr lang="hr-HR" sz="1600" dirty="0" smtClean="0"/>
              <a:t>OŠ Smiljevac</a:t>
            </a:r>
            <a:endParaRPr lang="hr-HR" sz="1600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pic>
        <p:nvPicPr>
          <p:cNvPr id="14338" name="Picture 2" descr="C:\Users\jnekic\Desktop\SMILJEVAC SLIKE\rekonstrukcija dvoriu0161ta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8429684" cy="5675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8628"/>
          </a:xfrm>
        </p:spPr>
        <p:txBody>
          <a:bodyPr>
            <a:normAutofit/>
          </a:bodyPr>
          <a:lstStyle/>
          <a:p>
            <a:r>
              <a:rPr lang="hr-HR" sz="1600" dirty="0" smtClean="0"/>
              <a:t>OŠ Smiljevac</a:t>
            </a:r>
            <a:endParaRPr lang="hr-HR" sz="1600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pic>
        <p:nvPicPr>
          <p:cNvPr id="15362" name="Picture 2" descr="C:\Users\jnekic\Desktop\SMILJEVAC SLIKE\rekonstrukcija prozora hodnika u razrednoj nastavi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857231"/>
            <a:ext cx="7803444" cy="5467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sp>
        <p:nvSpPr>
          <p:cNvPr id="3" name="TextBox 2"/>
          <p:cNvSpPr txBox="1"/>
          <p:nvPr/>
        </p:nvSpPr>
        <p:spPr>
          <a:xfrm>
            <a:off x="1259632" y="134076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OŠ Bartula Kašića fotografija produženog boravka</a:t>
            </a:r>
            <a:endParaRPr lang="hr-HR" dirty="0"/>
          </a:p>
        </p:txBody>
      </p:sp>
      <p:pic>
        <p:nvPicPr>
          <p:cNvPr id="5" name="Picture 4" descr="IMG_27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4282" y="987425"/>
            <a:ext cx="8786874" cy="51562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+mj-lt"/>
              </a:rPr>
              <a:t> </a:t>
            </a:r>
            <a:r>
              <a:rPr lang="hr-HR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OŠ Bartula Kašića – prostor produženog boravka</a:t>
            </a:r>
            <a:endParaRPr lang="hr-H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sz="1800" dirty="0" smtClean="0"/>
              <a:t> OŠ Bartula Kašića – prostor produženog boravaka</a:t>
            </a:r>
            <a:endParaRPr lang="hr-HR" sz="1800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  <p:pic>
        <p:nvPicPr>
          <p:cNvPr id="5" name="Picture 1" descr="IMG_2721.JPG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57200" y="1000108"/>
            <a:ext cx="8229600" cy="5003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20" y="1346200"/>
            <a:ext cx="8501122" cy="45831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9512" y="40466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OŠ Bartula Kašića prostor u kojem je organiziran produženi boravak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dirty="0" smtClean="0"/>
              <a:t>Ciljevi definirani Programom javnih potreba u predškolskom odgoju u 2015. godini:</a:t>
            </a:r>
            <a:r>
              <a:rPr lang="hr-HR" sz="4800" dirty="0" smtClean="0"/>
              <a:t>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Realizirati dodatne programe u vrtićima  </a:t>
            </a:r>
          </a:p>
          <a:p>
            <a:pPr lvl="1"/>
            <a:r>
              <a:rPr lang="hr-HR" dirty="0" smtClean="0"/>
              <a:t>športski program za svu djecu u DV Radost i Sunce </a:t>
            </a:r>
          </a:p>
          <a:p>
            <a:pPr lvl="1"/>
            <a:r>
              <a:rPr lang="hr-HR" dirty="0" smtClean="0"/>
              <a:t>engleski jezik</a:t>
            </a:r>
          </a:p>
          <a:p>
            <a:pPr lvl="1"/>
            <a:r>
              <a:rPr lang="hr-HR" dirty="0" smtClean="0"/>
              <a:t>programi za djecu s posebnim potrebama</a:t>
            </a:r>
          </a:p>
          <a:p>
            <a:pPr lvl="1"/>
            <a:r>
              <a:rPr lang="hr-HR" dirty="0" smtClean="0"/>
              <a:t>programi umjetničkog i kulturnog sadržaja</a:t>
            </a:r>
          </a:p>
          <a:p>
            <a:pPr lvl="1"/>
            <a:r>
              <a:rPr lang="hr-HR" dirty="0" smtClean="0"/>
              <a:t>potpora stručnom timu za vrtiće drugih osnivača</a:t>
            </a:r>
          </a:p>
          <a:p>
            <a:pPr lvl="3"/>
            <a:r>
              <a:rPr lang="hr-HR" dirty="0" smtClean="0"/>
              <a:t>osiguravanje prostora za rad</a:t>
            </a:r>
          </a:p>
          <a:p>
            <a:pPr lvl="3"/>
            <a:r>
              <a:rPr lang="hr-HR" dirty="0" smtClean="0"/>
              <a:t>financiranje jednog stručnog suradnika</a:t>
            </a:r>
          </a:p>
          <a:p>
            <a:pPr lvl="1">
              <a:buNone/>
            </a:pPr>
            <a:endParaRPr lang="hr-HR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3440114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 smtClean="0">
                <a:solidFill>
                  <a:srgbClr val="FF0000"/>
                </a:solidFill>
              </a:rPr>
              <a:t>ŠKOLA PUNA MOGUĆNOST</a:t>
            </a:r>
            <a:r>
              <a:rPr lang="hr-HR" sz="4800" dirty="0" smtClean="0">
                <a:solidFill>
                  <a:srgbClr val="FF0000"/>
                </a:solidFill>
              </a:rPr>
              <a:t>I  </a:t>
            </a:r>
            <a:r>
              <a:rPr lang="hr-HR" sz="4000" dirty="0" smtClean="0"/>
              <a:t>Pomoćnici u nastavi za razvoj mogućnosti svih učenika</a:t>
            </a:r>
            <a:br>
              <a:rPr lang="hr-HR" sz="4000" dirty="0" smtClean="0"/>
            </a:br>
            <a:r>
              <a:rPr lang="hr-HR" sz="4000" dirty="0" smtClean="0"/>
              <a:t>HR.2.2.04-0025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28860" y="3000372"/>
            <a:ext cx="4572032" cy="332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3568" y="1052736"/>
            <a:ext cx="8064896" cy="4536504"/>
          </a:xfrm>
        </p:spPr>
        <p:txBody>
          <a:bodyPr/>
          <a:lstStyle/>
          <a:p>
            <a:r>
              <a:rPr lang="it-IT" sz="3200" dirty="0" smtClean="0"/>
              <a:t>Poziv na dostavu projektnih prijedloga </a:t>
            </a:r>
            <a:r>
              <a:rPr lang="it-IT" sz="3200" i="1" dirty="0" smtClean="0"/>
              <a:t>Osiguravanje pomoćnika učenicima s teškoćama u osnovnoškolskim i srednjoškolskim odgojno-obrazovnim ustanovama </a:t>
            </a:r>
            <a:r>
              <a:rPr lang="it-IT" sz="3200" dirty="0" smtClean="0"/>
              <a:t>HR.2.2.04</a:t>
            </a:r>
            <a:endParaRPr lang="hr-HR" sz="3200" dirty="0" smtClean="0"/>
          </a:p>
          <a:p>
            <a:r>
              <a:rPr lang="hr-HR" sz="3200" dirty="0" smtClean="0"/>
              <a:t>Financiranje sredstvima iz </a:t>
            </a:r>
            <a:r>
              <a:rPr lang="hr-HR" sz="3200" b="1" dirty="0" smtClean="0"/>
              <a:t>Europskog socijalnog fonda</a:t>
            </a:r>
          </a:p>
          <a:p>
            <a:pPr>
              <a:buNone/>
            </a:pPr>
            <a:endParaRPr lang="hr-HR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500306"/>
            <a:ext cx="8784976" cy="3625857"/>
          </a:xfrm>
        </p:spPr>
        <p:txBody>
          <a:bodyPr/>
          <a:lstStyle/>
          <a:p>
            <a:r>
              <a:rPr lang="hr-HR" dirty="0" smtClean="0"/>
              <a:t>Nositelj projekta: Grad Zadar</a:t>
            </a:r>
          </a:p>
          <a:p>
            <a:r>
              <a:rPr lang="hr-HR" dirty="0" smtClean="0"/>
              <a:t>Vrijednost projekta: 1.977.878,52 kune</a:t>
            </a:r>
          </a:p>
          <a:p>
            <a:r>
              <a:rPr lang="hr-HR" dirty="0" smtClean="0"/>
              <a:t>Iznos bespovratnih sredstava: 1.918.542,16 kuna</a:t>
            </a:r>
          </a:p>
          <a:p>
            <a:r>
              <a:rPr lang="hr-HR" dirty="0" smtClean="0"/>
              <a:t>Trajanje projekta: </a:t>
            </a:r>
          </a:p>
          <a:p>
            <a:pPr algn="ctr">
              <a:buNone/>
            </a:pPr>
            <a:r>
              <a:rPr lang="hr-HR" dirty="0" smtClean="0"/>
              <a:t>od 1. kolovoza 2014. do 31. srpnja 2015. godine</a:t>
            </a: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282154"/>
          </a:xfrm>
        </p:spPr>
        <p:txBody>
          <a:bodyPr>
            <a:normAutofit/>
          </a:bodyPr>
          <a:lstStyle/>
          <a:p>
            <a:pPr algn="ctr"/>
            <a:r>
              <a:rPr lang="hr-HR" dirty="0" smtClean="0"/>
              <a:t>Partneri u projektu:</a:t>
            </a:r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OŠ Stanovi, </a:t>
            </a:r>
          </a:p>
          <a:p>
            <a:r>
              <a:rPr lang="hr-HR" dirty="0" smtClean="0"/>
              <a:t>OŠ Krune Krstića, </a:t>
            </a:r>
          </a:p>
          <a:p>
            <a:r>
              <a:rPr lang="hr-HR" dirty="0" smtClean="0"/>
              <a:t>OŠ Petra Preradovića, </a:t>
            </a:r>
          </a:p>
          <a:p>
            <a:r>
              <a:rPr lang="hr-HR" dirty="0" smtClean="0"/>
              <a:t>OŠ Šimuna Kožičića Benje, </a:t>
            </a:r>
          </a:p>
          <a:p>
            <a:r>
              <a:rPr lang="hr-HR" dirty="0" smtClean="0"/>
              <a:t>OŠ Šime Budinića, </a:t>
            </a:r>
          </a:p>
          <a:p>
            <a:r>
              <a:rPr lang="hr-HR" dirty="0" smtClean="0"/>
              <a:t>OŠ Bartula Kašića, </a:t>
            </a:r>
          </a:p>
          <a:p>
            <a:r>
              <a:rPr lang="hr-HR" dirty="0" smtClean="0"/>
              <a:t>OŠ Zadarski otoci, </a:t>
            </a:r>
          </a:p>
          <a:p>
            <a:endParaRPr lang="hr-HR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4193232" cy="4525963"/>
          </a:xfrm>
        </p:spPr>
        <p:txBody>
          <a:bodyPr>
            <a:normAutofit/>
          </a:bodyPr>
          <a:lstStyle/>
          <a:p>
            <a:r>
              <a:rPr lang="hr-HR" dirty="0" smtClean="0"/>
              <a:t>Udruga za Down sindrom Zadarske županije, </a:t>
            </a:r>
          </a:p>
          <a:p>
            <a:r>
              <a:rPr lang="hr-HR" dirty="0" smtClean="0"/>
              <a:t>Udruga socijalnih radnika – Volonterski centar Zadar </a:t>
            </a:r>
          </a:p>
          <a:p>
            <a:r>
              <a:rPr lang="hr-HR" dirty="0" smtClean="0"/>
              <a:t>Pučko otvoreno učilište Zadar</a:t>
            </a: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Ciljevi projekta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doprinijeti kvalitetnijoj uključenosti učenika s teškoćama u redoviti odgojno-obrazovni sustav</a:t>
            </a:r>
          </a:p>
          <a:p>
            <a:r>
              <a:rPr lang="hr-HR" dirty="0" smtClean="0"/>
              <a:t>osigurati jednake mogućnosti obrazovanja za sve učenike</a:t>
            </a:r>
          </a:p>
          <a:p>
            <a:r>
              <a:rPr lang="hr-HR" dirty="0" smtClean="0"/>
              <a:t> educirati i zaposliti nezaposlene osobe</a:t>
            </a:r>
          </a:p>
          <a:p>
            <a:r>
              <a:rPr lang="hr-HR" dirty="0" smtClean="0"/>
              <a:t>zapošljavanje pomoćnika voditelja projekta, </a:t>
            </a:r>
          </a:p>
          <a:p>
            <a:r>
              <a:rPr lang="hr-HR" dirty="0" smtClean="0"/>
              <a:t>senzibilizirati javnost o pravima i mogućnostma učenika s teškoćama,</a:t>
            </a:r>
          </a:p>
          <a:p>
            <a:r>
              <a:rPr lang="hr-HR" dirty="0" smtClean="0"/>
              <a:t>osigurati održivost projekta </a:t>
            </a:r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Zaposleno 43 osobna pomoćnika kroz projekt</a:t>
            </a:r>
          </a:p>
          <a:p>
            <a:r>
              <a:rPr lang="hr-HR" dirty="0" smtClean="0"/>
              <a:t>Zaposlen pomoćnik voditelja projekta</a:t>
            </a:r>
          </a:p>
          <a:p>
            <a:r>
              <a:rPr lang="hr-HR" dirty="0" smtClean="0"/>
              <a:t>Zaposleno dodatnih 10 osobnih pomoćnika </a:t>
            </a: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Dječji vrtić Radost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9 područnih objekata</a:t>
            </a:r>
          </a:p>
          <a:p>
            <a:r>
              <a:rPr lang="hr-HR" dirty="0" smtClean="0"/>
              <a:t>137 radnika – 76 odgojitelja</a:t>
            </a:r>
          </a:p>
          <a:p>
            <a:r>
              <a:rPr lang="hr-HR" dirty="0" smtClean="0"/>
              <a:t>902 djece u 45 odgojnih skupina</a:t>
            </a:r>
          </a:p>
          <a:p>
            <a:pPr lvl="2"/>
            <a:r>
              <a:rPr lang="hr-HR" dirty="0" smtClean="0"/>
              <a:t>102 djece </a:t>
            </a:r>
            <a:r>
              <a:rPr lang="hr-HR" dirty="0" err="1" smtClean="0"/>
              <a:t>jaslične</a:t>
            </a:r>
            <a:r>
              <a:rPr lang="hr-HR" dirty="0" smtClean="0"/>
              <a:t> dobi</a:t>
            </a:r>
          </a:p>
          <a:p>
            <a:pPr lvl="2"/>
            <a:r>
              <a:rPr lang="hr-HR" dirty="0" smtClean="0"/>
              <a:t>636 djece vrtićke dobi</a:t>
            </a:r>
          </a:p>
          <a:p>
            <a:pPr lvl="2"/>
            <a:r>
              <a:rPr lang="hr-HR" dirty="0" smtClean="0"/>
              <a:t>164 djece u programu </a:t>
            </a:r>
            <a:r>
              <a:rPr lang="hr-HR" dirty="0" err="1" smtClean="0"/>
              <a:t>predškole</a:t>
            </a:r>
            <a:endParaRPr lang="hr-HR" dirty="0" smtClean="0"/>
          </a:p>
          <a:p>
            <a:pPr lvl="2"/>
            <a:endParaRPr lang="hr-HR" dirty="0" smtClean="0"/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67544" y="1628801"/>
            <a:ext cx="7931224" cy="47525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r-HR" sz="3200" dirty="0" smtClean="0"/>
              <a:t>	Za </a:t>
            </a:r>
            <a:r>
              <a:rPr lang="hr-HR" sz="3200" b="1" dirty="0" smtClean="0"/>
              <a:t>Program javnih potreba u predškolskom odgoju i školstvu za 2015. godinu</a:t>
            </a:r>
            <a:r>
              <a:rPr lang="hr-HR" sz="3200" dirty="0" smtClean="0"/>
              <a:t> u Proračunu Grada Zadra planirana su sredstva u iznosu od </a:t>
            </a:r>
            <a:r>
              <a:rPr lang="hr-HR" sz="3200" b="1" dirty="0" smtClean="0"/>
              <a:t>56.117.900,00</a:t>
            </a:r>
            <a:r>
              <a:rPr lang="hr-HR" sz="3200" dirty="0" smtClean="0"/>
              <a:t> </a:t>
            </a:r>
            <a:r>
              <a:rPr lang="hr-HR" sz="3200" dirty="0" smtClean="0"/>
              <a:t>kuna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sz="4800" dirty="0" smtClean="0"/>
              <a:t>Hvala na pažnji!</a:t>
            </a:r>
            <a:endParaRPr lang="hr-HR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Dječji vrtić Sunce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9 područnih objekata</a:t>
            </a:r>
          </a:p>
          <a:p>
            <a:r>
              <a:rPr lang="hr-HR" dirty="0" smtClean="0"/>
              <a:t>113 radnika – 63,5 odgojitelja</a:t>
            </a:r>
          </a:p>
          <a:p>
            <a:r>
              <a:rPr lang="hr-HR" dirty="0" smtClean="0"/>
              <a:t>719 djece u 36 odgojnih skupina</a:t>
            </a:r>
          </a:p>
          <a:p>
            <a:pPr lvl="2"/>
            <a:r>
              <a:rPr lang="hr-HR" dirty="0" smtClean="0"/>
              <a:t>105 djece </a:t>
            </a:r>
            <a:r>
              <a:rPr lang="hr-HR" dirty="0" err="1" smtClean="0"/>
              <a:t>jaslične</a:t>
            </a:r>
            <a:r>
              <a:rPr lang="hr-HR" dirty="0" smtClean="0"/>
              <a:t> dobi</a:t>
            </a:r>
          </a:p>
          <a:p>
            <a:pPr lvl="2"/>
            <a:r>
              <a:rPr lang="hr-HR" dirty="0" smtClean="0"/>
              <a:t>495 djece vrtićke dobi</a:t>
            </a:r>
          </a:p>
          <a:p>
            <a:pPr lvl="2"/>
            <a:r>
              <a:rPr lang="hr-HR" dirty="0" smtClean="0"/>
              <a:t>119 djece u programu </a:t>
            </a:r>
            <a:r>
              <a:rPr lang="hr-HR" dirty="0" err="1" smtClean="0"/>
              <a:t>predškole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Vrtići drugih osnivača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2000240"/>
            <a:ext cx="8507288" cy="4309080"/>
          </a:xfrm>
        </p:spPr>
        <p:txBody>
          <a:bodyPr>
            <a:normAutofit/>
          </a:bodyPr>
          <a:lstStyle/>
          <a:p>
            <a:r>
              <a:rPr lang="hr-HR" dirty="0" smtClean="0"/>
              <a:t>Grad Zadar podupire i rad dječjih vrtića drugih osnivača, vjerskih zajednica, odnosno vrtića kojima je osnivač druga pravna ili fizička osoba (program sufinanciranja provodi se od pedagoške 2009./2010. godine)</a:t>
            </a:r>
          </a:p>
          <a:p>
            <a:r>
              <a:rPr lang="hr-HR" dirty="0" smtClean="0"/>
              <a:t>22 vrtića u programu</a:t>
            </a:r>
          </a:p>
          <a:p>
            <a:r>
              <a:rPr lang="hr-HR" dirty="0" smtClean="0"/>
              <a:t>60 odgojno-obrazovnih skupina</a:t>
            </a:r>
          </a:p>
          <a:p>
            <a:r>
              <a:rPr lang="hr-HR" dirty="0" smtClean="0"/>
              <a:t>120 odgojitelja</a:t>
            </a:r>
          </a:p>
          <a:p>
            <a:r>
              <a:rPr lang="hr-HR" dirty="0" smtClean="0"/>
              <a:t>1236 djece</a:t>
            </a:r>
          </a:p>
          <a:p>
            <a:pPr>
              <a:buNone/>
            </a:pPr>
            <a:endParaRPr lang="hr-HR" dirty="0" smtClean="0"/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Program javnih potreba u predškolskom odgoju i školstvu Grada Zadra u 2015. godini</a:t>
            </a: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>
          <a:xfrm>
            <a:off x="2643174" y="6357958"/>
            <a:ext cx="3352800" cy="365125"/>
          </a:xfrm>
        </p:spPr>
        <p:txBody>
          <a:bodyPr/>
          <a:lstStyle/>
          <a:p>
            <a:r>
              <a:rPr lang="hr-HR" dirty="0" smtClean="0"/>
              <a:t>PO DUGA</a:t>
            </a:r>
            <a:endParaRPr lang="hr-HR" dirty="0"/>
          </a:p>
        </p:txBody>
      </p:sp>
      <p:pic>
        <p:nvPicPr>
          <p:cNvPr id="1026" name="Picture 2" descr="C:\Users\jnekic\Desktop\SUNCE SLIKE\Duga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509" y="633382"/>
            <a:ext cx="7454981" cy="5591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PO DUGA</a:t>
            </a:r>
            <a:endParaRPr lang="hr-HR" dirty="0"/>
          </a:p>
        </p:txBody>
      </p:sp>
      <p:pic>
        <p:nvPicPr>
          <p:cNvPr id="2050" name="Picture 2" descr="C:\Users\jnekic\Desktop\SUNCE SLIKE\Duga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8072493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jek">
  <a:themeElements>
    <a:clrScheme name="Tij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j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1406</TotalTime>
  <Words>1992</Words>
  <Application>Microsoft Office PowerPoint</Application>
  <PresentationFormat>On-screen Show (4:3)</PresentationFormat>
  <Paragraphs>270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Tijek</vt:lpstr>
      <vt:lpstr>Program javnih potreba u predškolskom odgoju i školstvu Grada Zadra u 2015. godini</vt:lpstr>
      <vt:lpstr>    Predškolski odgoj i obrazovanje na području Grada Zadra u 2015. godini</vt:lpstr>
      <vt:lpstr>Ciljevi definirani Programom javnih potreba u predškolskom odgoju u 2015. godini: </vt:lpstr>
      <vt:lpstr>Ciljevi definirani Programom javnih potreba u predškolskom odgoju u 2015. godini: </vt:lpstr>
      <vt:lpstr>Dječji vrtić Radost</vt:lpstr>
      <vt:lpstr>Dječji vrtić Sunce</vt:lpstr>
      <vt:lpstr>Vrtići drugih osnivača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Stipendiranje učenika i studenata</vt:lpstr>
      <vt:lpstr>Lista deficitarnih zvanja u školskoj/akademskoj 2014./2015. godini:</vt:lpstr>
      <vt:lpstr>Školstvo na području Grada Zadra:</vt:lpstr>
      <vt:lpstr>Ciljevi definirani Programom javnih potreba u školstvu u 2015. godini: </vt:lpstr>
      <vt:lpstr>Ciljevi definirani Programom javnih potreba u školstvu u 2015. godini: </vt:lpstr>
      <vt:lpstr>Ciljevi definirani Programom javnih potreba u školstvu u 2015. godini: </vt:lpstr>
      <vt:lpstr>Ciljevi definirani Programom javnih potreba u školstvu u 2015. godini: </vt:lpstr>
      <vt:lpstr>Ciljevi definirani Programom javnih potreba u školstvu u 2015. godini: </vt:lpstr>
      <vt:lpstr>Ciljevi definirani Programom javnih potreba u školstvu u 2015. godini: </vt:lpstr>
      <vt:lpstr>Ciljevi definirani Programom javnih potreba u školstvu u 2015. godini: </vt:lpstr>
      <vt:lpstr>Ciljevi definirani Programom javnih potreba u školstvu u 2015. godini: </vt:lpstr>
      <vt:lpstr>Slide 29</vt:lpstr>
      <vt:lpstr>Slide 30</vt:lpstr>
      <vt:lpstr>Slide 31</vt:lpstr>
      <vt:lpstr>OŠ Petra Preradovića</vt:lpstr>
      <vt:lpstr>OŠ Petra Preradovića</vt:lpstr>
      <vt:lpstr>OŠ Smiljevac</vt:lpstr>
      <vt:lpstr>OŠ Smiljevac</vt:lpstr>
      <vt:lpstr>Slide 36</vt:lpstr>
      <vt:lpstr>  OŠ Bartula Kašića – prostor produženog boravaka</vt:lpstr>
      <vt:lpstr>Slide 38</vt:lpstr>
      <vt:lpstr>Slide 39</vt:lpstr>
      <vt:lpstr>Slide 40</vt:lpstr>
      <vt:lpstr>Slide 41</vt:lpstr>
      <vt:lpstr>Slide 42</vt:lpstr>
      <vt:lpstr>ŠKOLA PUNA MOGUĆNOSTI  Pomoćnici u nastavi za razvoj mogućnosti svih učenika HR.2.2.04-0025 </vt:lpstr>
      <vt:lpstr>Slide 44</vt:lpstr>
      <vt:lpstr>Slide 45</vt:lpstr>
      <vt:lpstr>Partneri u projektu:</vt:lpstr>
      <vt:lpstr>Ciljevi projekta</vt:lpstr>
      <vt:lpstr>Slide 48</vt:lpstr>
      <vt:lpstr>Slide 49</vt:lpstr>
      <vt:lpstr>Slide 50</vt:lpstr>
      <vt:lpstr>Slide 51</vt:lpstr>
      <vt:lpstr>Slide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javnih potreba u predškolskom odgoju i školstvu Grada Zadra u 2014. godini</dc:title>
  <dc:creator>dkkontic</dc:creator>
  <cp:lastModifiedBy>dkkontic</cp:lastModifiedBy>
  <cp:revision>165</cp:revision>
  <dcterms:created xsi:type="dcterms:W3CDTF">2014-11-17T10:42:50Z</dcterms:created>
  <dcterms:modified xsi:type="dcterms:W3CDTF">2015-01-16T10:45:00Z</dcterms:modified>
</cp:coreProperties>
</file>